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7" r:id="rId2"/>
  </p:sldIdLst>
  <p:sldSz cx="10826750" cy="8120063" type="B4ISO"/>
  <p:notesSz cx="6858000" cy="9144000"/>
  <p:defaultTextStyle>
    <a:defPPr>
      <a:defRPr lang="ru-RU"/>
    </a:defPPr>
    <a:lvl1pPr marL="0" algn="l" defTabSz="1082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1180" algn="l" defTabSz="1082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2361" algn="l" defTabSz="1082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23544" algn="l" defTabSz="1082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64724" algn="l" defTabSz="1082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05902" algn="l" defTabSz="1082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47085" algn="l" defTabSz="1082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88265" algn="l" defTabSz="1082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29446" algn="l" defTabSz="108236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88" y="-86"/>
      </p:cViewPr>
      <p:guideLst>
        <p:guide orient="horz" pos="2558"/>
        <p:guide pos="34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2007" y="2522490"/>
            <a:ext cx="9202738" cy="17405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4015" y="4601369"/>
            <a:ext cx="7578726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4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5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9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49395" y="325189"/>
            <a:ext cx="2436019" cy="69283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1341" y="325189"/>
            <a:ext cx="7127610" cy="6928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826750" cy="8120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1197" y="1288083"/>
            <a:ext cx="385195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75776" y="1867615"/>
            <a:ext cx="470963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702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241" y="5217895"/>
            <a:ext cx="9202738" cy="161273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5241" y="3441636"/>
            <a:ext cx="9202738" cy="177626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411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23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6235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64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7059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47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88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329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1337" y="1894681"/>
            <a:ext cx="4781815" cy="53588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3599" y="1894681"/>
            <a:ext cx="4781815" cy="53588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41" y="1817619"/>
            <a:ext cx="4783696" cy="75750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180" indent="0">
              <a:buNone/>
              <a:defRPr sz="2300" b="1"/>
            </a:lvl2pPr>
            <a:lvl3pPr marL="1082361" indent="0">
              <a:buNone/>
              <a:defRPr sz="2100" b="1"/>
            </a:lvl3pPr>
            <a:lvl4pPr marL="1623544" indent="0">
              <a:buNone/>
              <a:defRPr sz="1800" b="1"/>
            </a:lvl4pPr>
            <a:lvl5pPr marL="2164724" indent="0">
              <a:buNone/>
              <a:defRPr sz="1800" b="1"/>
            </a:lvl5pPr>
            <a:lvl6pPr marL="2705902" indent="0">
              <a:buNone/>
              <a:defRPr sz="1800" b="1"/>
            </a:lvl6pPr>
            <a:lvl7pPr marL="3247085" indent="0">
              <a:buNone/>
              <a:defRPr sz="1800" b="1"/>
            </a:lvl7pPr>
            <a:lvl8pPr marL="3788265" indent="0">
              <a:buNone/>
              <a:defRPr sz="1800" b="1"/>
            </a:lvl8pPr>
            <a:lvl9pPr marL="432944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341" y="2575119"/>
            <a:ext cx="4783696" cy="467843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99844" y="1817619"/>
            <a:ext cx="4785572" cy="75750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180" indent="0">
              <a:buNone/>
              <a:defRPr sz="2300" b="1"/>
            </a:lvl2pPr>
            <a:lvl3pPr marL="1082361" indent="0">
              <a:buNone/>
              <a:defRPr sz="2100" b="1"/>
            </a:lvl3pPr>
            <a:lvl4pPr marL="1623544" indent="0">
              <a:buNone/>
              <a:defRPr sz="1800" b="1"/>
            </a:lvl4pPr>
            <a:lvl5pPr marL="2164724" indent="0">
              <a:buNone/>
              <a:defRPr sz="1800" b="1"/>
            </a:lvl5pPr>
            <a:lvl6pPr marL="2705902" indent="0">
              <a:buNone/>
              <a:defRPr sz="1800" b="1"/>
            </a:lvl6pPr>
            <a:lvl7pPr marL="3247085" indent="0">
              <a:buNone/>
              <a:defRPr sz="1800" b="1"/>
            </a:lvl7pPr>
            <a:lvl8pPr marL="3788265" indent="0">
              <a:buNone/>
              <a:defRPr sz="1800" b="1"/>
            </a:lvl8pPr>
            <a:lvl9pPr marL="432944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99844" y="2575119"/>
            <a:ext cx="4785572" cy="467843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42" y="323302"/>
            <a:ext cx="3561926" cy="137590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32961" y="323306"/>
            <a:ext cx="6052454" cy="6930248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1342" y="1699206"/>
            <a:ext cx="3561926" cy="5554349"/>
          </a:xfrm>
        </p:spPr>
        <p:txBody>
          <a:bodyPr/>
          <a:lstStyle>
            <a:lvl1pPr marL="0" indent="0">
              <a:buNone/>
              <a:defRPr sz="1600"/>
            </a:lvl1pPr>
            <a:lvl2pPr marL="541180" indent="0">
              <a:buNone/>
              <a:defRPr sz="1400"/>
            </a:lvl2pPr>
            <a:lvl3pPr marL="1082361" indent="0">
              <a:buNone/>
              <a:defRPr sz="1400"/>
            </a:lvl3pPr>
            <a:lvl4pPr marL="1623544" indent="0">
              <a:buNone/>
              <a:defRPr sz="900"/>
            </a:lvl4pPr>
            <a:lvl5pPr marL="2164724" indent="0">
              <a:buNone/>
              <a:defRPr sz="900"/>
            </a:lvl5pPr>
            <a:lvl6pPr marL="2705902" indent="0">
              <a:buNone/>
              <a:defRPr sz="900"/>
            </a:lvl6pPr>
            <a:lvl7pPr marL="3247085" indent="0">
              <a:buNone/>
              <a:defRPr sz="900"/>
            </a:lvl7pPr>
            <a:lvl8pPr marL="3788265" indent="0">
              <a:buNone/>
              <a:defRPr sz="900"/>
            </a:lvl8pPr>
            <a:lvl9pPr marL="4329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120" y="5684049"/>
            <a:ext cx="6496050" cy="6710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22120" y="725540"/>
            <a:ext cx="6496050" cy="4872038"/>
          </a:xfrm>
        </p:spPr>
        <p:txBody>
          <a:bodyPr/>
          <a:lstStyle>
            <a:lvl1pPr marL="0" indent="0">
              <a:buNone/>
              <a:defRPr sz="3900"/>
            </a:lvl1pPr>
            <a:lvl2pPr marL="541180" indent="0">
              <a:buNone/>
              <a:defRPr sz="3200"/>
            </a:lvl2pPr>
            <a:lvl3pPr marL="1082361" indent="0">
              <a:buNone/>
              <a:defRPr sz="2800"/>
            </a:lvl3pPr>
            <a:lvl4pPr marL="1623544" indent="0">
              <a:buNone/>
              <a:defRPr sz="2300"/>
            </a:lvl4pPr>
            <a:lvl5pPr marL="2164724" indent="0">
              <a:buNone/>
              <a:defRPr sz="2300"/>
            </a:lvl5pPr>
            <a:lvl6pPr marL="2705902" indent="0">
              <a:buNone/>
              <a:defRPr sz="2300"/>
            </a:lvl6pPr>
            <a:lvl7pPr marL="3247085" indent="0">
              <a:buNone/>
              <a:defRPr sz="2300"/>
            </a:lvl7pPr>
            <a:lvl8pPr marL="3788265" indent="0">
              <a:buNone/>
              <a:defRPr sz="2300"/>
            </a:lvl8pPr>
            <a:lvl9pPr marL="4329446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22120" y="6355081"/>
            <a:ext cx="6496050" cy="952980"/>
          </a:xfrm>
        </p:spPr>
        <p:txBody>
          <a:bodyPr/>
          <a:lstStyle>
            <a:lvl1pPr marL="0" indent="0">
              <a:buNone/>
              <a:defRPr sz="1600"/>
            </a:lvl1pPr>
            <a:lvl2pPr marL="541180" indent="0">
              <a:buNone/>
              <a:defRPr sz="1400"/>
            </a:lvl2pPr>
            <a:lvl3pPr marL="1082361" indent="0">
              <a:buNone/>
              <a:defRPr sz="1400"/>
            </a:lvl3pPr>
            <a:lvl4pPr marL="1623544" indent="0">
              <a:buNone/>
              <a:defRPr sz="900"/>
            </a:lvl4pPr>
            <a:lvl5pPr marL="2164724" indent="0">
              <a:buNone/>
              <a:defRPr sz="900"/>
            </a:lvl5pPr>
            <a:lvl6pPr marL="2705902" indent="0">
              <a:buNone/>
              <a:defRPr sz="900"/>
            </a:lvl6pPr>
            <a:lvl7pPr marL="3247085" indent="0">
              <a:buNone/>
              <a:defRPr sz="900"/>
            </a:lvl7pPr>
            <a:lvl8pPr marL="3788265" indent="0">
              <a:buNone/>
              <a:defRPr sz="900"/>
            </a:lvl8pPr>
            <a:lvl9pPr marL="4329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9" y="325184"/>
            <a:ext cx="9744075" cy="1353344"/>
          </a:xfrm>
          <a:prstGeom prst="rect">
            <a:avLst/>
          </a:prstGeom>
        </p:spPr>
        <p:txBody>
          <a:bodyPr vert="horz" lIns="108236" tIns="54118" rIns="108236" bIns="541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9" y="1894681"/>
            <a:ext cx="9744075" cy="5358869"/>
          </a:xfrm>
          <a:prstGeom prst="rect">
            <a:avLst/>
          </a:prstGeom>
        </p:spPr>
        <p:txBody>
          <a:bodyPr vert="horz" lIns="108236" tIns="54118" rIns="108236" bIns="541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1337" y="7526106"/>
            <a:ext cx="2526242" cy="432315"/>
          </a:xfrm>
          <a:prstGeom prst="rect">
            <a:avLst/>
          </a:prstGeom>
        </p:spPr>
        <p:txBody>
          <a:bodyPr vert="horz" lIns="108236" tIns="54118" rIns="108236" bIns="5411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9141" y="7526106"/>
            <a:ext cx="3428471" cy="432315"/>
          </a:xfrm>
          <a:prstGeom prst="rect">
            <a:avLst/>
          </a:prstGeom>
        </p:spPr>
        <p:txBody>
          <a:bodyPr vert="horz" lIns="108236" tIns="54118" rIns="108236" bIns="5411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59172" y="7526106"/>
            <a:ext cx="2526242" cy="432315"/>
          </a:xfrm>
          <a:prstGeom prst="rect">
            <a:avLst/>
          </a:prstGeom>
        </p:spPr>
        <p:txBody>
          <a:bodyPr vert="horz" lIns="108236" tIns="54118" rIns="108236" bIns="5411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82361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885" indent="-405885" algn="l" defTabSz="1082361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79420" indent="-338237" algn="l" defTabSz="1082361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952" indent="-270591" algn="l" defTabSz="108236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4133" indent="-270591" algn="l" defTabSz="1082361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313" indent="-270591" algn="l" defTabSz="1082361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6494" indent="-270591" algn="l" defTabSz="108236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7674" indent="-270591" algn="l" defTabSz="108236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58855" indent="-270591" algn="l" defTabSz="108236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00037" indent="-270591" algn="l" defTabSz="108236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236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180" algn="l" defTabSz="108236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361" algn="l" defTabSz="108236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544" algn="l" defTabSz="108236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4724" algn="l" defTabSz="108236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5902" algn="l" defTabSz="108236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7085" algn="l" defTabSz="108236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8265" algn="l" defTabSz="108236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446" algn="l" defTabSz="108236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4732" y="153277"/>
            <a:ext cx="5598332" cy="982319"/>
          </a:xfrm>
          <a:prstGeom prst="rect">
            <a:avLst/>
          </a:prstGeom>
          <a:effectLst>
            <a:innerShdw dist="50800" dir="16200000">
              <a:prstClr val="black">
                <a:alpha val="67000"/>
              </a:prstClr>
            </a:innerShdw>
          </a:effectLst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99"/>
              </a:spcBef>
            </a:pPr>
            <a:r>
              <a:rPr lang="ru-RU" dirty="0" smtClean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Компания «</a:t>
            </a:r>
            <a:r>
              <a:rPr lang="en-US" u="sng" dirty="0" smtClean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SCM Hasky</a:t>
            </a:r>
            <a:r>
              <a:rPr lang="ru-RU" dirty="0" smtClean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» </a:t>
            </a:r>
            <a:br>
              <a:rPr lang="ru-RU" dirty="0" smtClean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Приглашает кандидатов на должность </a:t>
            </a:r>
            <a:r>
              <a:rPr lang="ru-RU" dirty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ru-RU" dirty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Менеджер по логистике </a:t>
            </a:r>
            <a:endParaRPr dirty="0">
              <a:solidFill>
                <a:srgbClr val="FF0000"/>
              </a:solidFill>
              <a:effectLst>
                <a:glow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135334" y="1505196"/>
            <a:ext cx="5007372" cy="6202973"/>
          </a:xfrm>
          <a:prstGeom prst="rect">
            <a:avLst/>
          </a:prstGeom>
        </p:spPr>
        <p:txBody>
          <a:bodyPr vert="horz" wrap="square" lIns="0" tIns="39363" rIns="0" bIns="0" rtlCol="0">
            <a:spAutoFit/>
          </a:bodyPr>
          <a:lstStyle/>
          <a:p>
            <a:pPr marL="285705" indent="-285705" algn="just" fontAlgn="base">
              <a:buFont typeface="Wingdings" panose="05000000000000000000" pitchFamily="2" charset="2"/>
              <a:buChar char="ü"/>
            </a:pPr>
            <a:r>
              <a:rPr lang="ru-RU" sz="1400" b="0" dirty="0"/>
              <a:t>Организация, ведение, контроль выполнения перевозок под имеющиеся заявки клиента;</a:t>
            </a:r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endParaRPr lang="ru-RU" sz="1400" b="0" dirty="0"/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r>
              <a:rPr lang="ru-RU" sz="1400" b="0" dirty="0"/>
              <a:t>Поиск и привлечение в работу новых перевозчиков (расширение имеющейся базы перевозчиков);</a:t>
            </a:r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endParaRPr lang="ru-RU" sz="1400" b="0" dirty="0"/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r>
              <a:rPr lang="ru-RU" sz="1400" b="0" dirty="0"/>
              <a:t>Оформление заявок на перевозку/заключение договоров с перевозчиками;</a:t>
            </a:r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endParaRPr lang="ru-RU" sz="1400" b="0" dirty="0"/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r>
              <a:rPr lang="ru-RU" sz="1400" b="0" dirty="0"/>
              <a:t>Оперативное решение форс-мажорных ситуаций (замена ТС, замена водителя, дополнительные/срочные заказы на ТС);</a:t>
            </a:r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endParaRPr lang="ru-RU" sz="1400" b="0" dirty="0"/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r>
              <a:rPr lang="ru-RU" sz="1400" b="0" dirty="0"/>
              <a:t>Решение нестандартных задач;</a:t>
            </a:r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endParaRPr lang="ru-RU" sz="1400" b="0" dirty="0"/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r>
              <a:rPr lang="ru-RU" sz="1400" b="0" dirty="0"/>
              <a:t>Взаимодействие с коммерческим отделом;</a:t>
            </a:r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endParaRPr lang="ru-RU" sz="1400" b="0" dirty="0"/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r>
              <a:rPr lang="ru-RU" sz="1400" b="0" dirty="0"/>
              <a:t>Контроль процесса перевозки от момента заключения заявки до момента выгрузки;</a:t>
            </a:r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endParaRPr lang="ru-RU" sz="1400" b="0" dirty="0"/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r>
              <a:rPr lang="ru-RU" sz="1400" b="0" dirty="0"/>
              <a:t>Анализ и мониторинг рынка грузоперевозок;</a:t>
            </a:r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endParaRPr lang="ru-RU" sz="1400" b="0" dirty="0"/>
          </a:p>
          <a:p>
            <a:pPr marL="285705" indent="-285705" algn="just" fontAlgn="base">
              <a:buFont typeface="Wingdings" panose="05000000000000000000" pitchFamily="2" charset="2"/>
              <a:buChar char="ü"/>
            </a:pPr>
            <a:r>
              <a:rPr lang="ru-RU" sz="1400" b="0" dirty="0"/>
              <a:t>Участие в тендерах.</a:t>
            </a:r>
          </a:p>
          <a:p>
            <a:pPr algn="just" fontAlgn="base"/>
            <a:endParaRPr lang="ru-RU" sz="1400" b="0" dirty="0"/>
          </a:p>
          <a:p>
            <a:pPr marL="12699" marR="5079">
              <a:lnSpc>
                <a:spcPct val="90100"/>
              </a:lnSpc>
              <a:spcBef>
                <a:spcPts val="311"/>
              </a:spcBef>
              <a:tabLst>
                <a:tab pos="187931" algn="l"/>
              </a:tabLst>
            </a:pPr>
            <a:endParaRPr spc="-21" dirty="0"/>
          </a:p>
        </p:txBody>
      </p:sp>
      <p:sp>
        <p:nvSpPr>
          <p:cNvPr id="4" name="object 4"/>
          <p:cNvSpPr txBox="1"/>
          <p:nvPr/>
        </p:nvSpPr>
        <p:spPr>
          <a:xfrm>
            <a:off x="6631385" y="1505200"/>
            <a:ext cx="4466034" cy="719423"/>
          </a:xfrm>
          <a:prstGeom prst="rect">
            <a:avLst/>
          </a:prstGeom>
        </p:spPr>
        <p:txBody>
          <a:bodyPr vert="horz" wrap="square" lIns="0" tIns="41905" rIns="0" bIns="0" rtlCol="0">
            <a:spAutoFit/>
          </a:bodyPr>
          <a:lstStyle/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21"/>
              </a:spcBef>
            </a:pP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1048" y="7638894"/>
            <a:ext cx="6225381" cy="415482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«</a:t>
            </a:r>
            <a:r>
              <a:rPr lang="ru-RU" u="sng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SCM </a:t>
            </a:r>
            <a:r>
              <a:rPr lang="ru-RU" u="sng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Hasky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» Много задач - одно решение</a:t>
            </a:r>
            <a:endParaRPr lang="ru-RU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6347" y="1156679"/>
            <a:ext cx="2336774" cy="415482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Обязанности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60716" y="1593975"/>
            <a:ext cx="4330700" cy="2462196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latin typeface="Trebuchet MS" panose="020B0603020202020204" pitchFamily="34" charset="0"/>
              </a:rPr>
              <a:t>Стаж работы логистом от 1 года, рассматриваются кандидаты без опыта работы в сфере перевозок;</a:t>
            </a:r>
          </a:p>
          <a:p>
            <a:pPr marL="285705" indent="-285705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latin typeface="Trebuchet MS" panose="020B0603020202020204" pitchFamily="34" charset="0"/>
              </a:rPr>
              <a:t>Знание нормативно/правовой базы;</a:t>
            </a:r>
          </a:p>
          <a:p>
            <a:pPr marL="285705" indent="-285705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latin typeface="Trebuchet MS" panose="020B0603020202020204" pitchFamily="34" charset="0"/>
              </a:rPr>
              <a:t>Знание специфики рынка автомобильных тентовых и </a:t>
            </a:r>
            <a:r>
              <a:rPr lang="ru-RU" sz="1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рефовых</a:t>
            </a:r>
            <a:r>
              <a:rPr lang="ru-RU" sz="1400" dirty="0">
                <a:solidFill>
                  <a:srgbClr val="000000"/>
                </a:solidFill>
                <a:latin typeface="Trebuchet MS" panose="020B0603020202020204" pitchFamily="34" charset="0"/>
              </a:rPr>
              <a:t> перевозок;</a:t>
            </a:r>
          </a:p>
          <a:p>
            <a:pPr marL="285705" indent="-285705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latin typeface="Trebuchet MS" panose="020B0603020202020204" pitchFamily="34" charset="0"/>
              </a:rPr>
              <a:t>Понимание процесса b2b сегмента;</a:t>
            </a:r>
          </a:p>
          <a:p>
            <a:endParaRPr lang="ru-RU" sz="1400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1919" y="1152443"/>
            <a:ext cx="2030016" cy="415482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Требования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1921" y="4150259"/>
            <a:ext cx="1632483" cy="415482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Условия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0716" y="4723561"/>
            <a:ext cx="4144476" cy="2893084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latin typeface="Trebuchet MS" panose="020B0603020202020204" pitchFamily="34" charset="0"/>
              </a:rPr>
              <a:t>Оформление в соответствии с ТК РФ </a:t>
            </a:r>
          </a:p>
          <a:p>
            <a:pPr marL="285705" indent="-285705">
              <a:buFont typeface="Wingdings" panose="05000000000000000000" pitchFamily="2" charset="2"/>
              <a:buChar char="ü"/>
            </a:pPr>
            <a:endParaRPr lang="ru-RU" sz="1400" dirty="0">
              <a:latin typeface="Trebuchet MS" panose="020B0603020202020204" pitchFamily="34" charset="0"/>
            </a:endParaRPr>
          </a:p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latin typeface="Trebuchet MS" panose="020B0603020202020204" pitchFamily="34" charset="0"/>
              </a:rPr>
              <a:t>Достойный уровень заработной платы от 45.000</a:t>
            </a:r>
          </a:p>
          <a:p>
            <a:pPr marL="285705" indent="-285705">
              <a:buFont typeface="Wingdings" panose="05000000000000000000" pitchFamily="2" charset="2"/>
              <a:buChar char="ü"/>
            </a:pPr>
            <a:endParaRPr lang="ru-RU" sz="1400" dirty="0">
              <a:latin typeface="Trebuchet MS" panose="020B0603020202020204" pitchFamily="34" charset="0"/>
            </a:endParaRPr>
          </a:p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latin typeface="Trebuchet MS" panose="020B0603020202020204" pitchFamily="34" charset="0"/>
              </a:rPr>
              <a:t>Корпоративную мобильную связь</a:t>
            </a:r>
          </a:p>
          <a:p>
            <a:pPr marL="285705" indent="-285705">
              <a:buFont typeface="Wingdings" panose="05000000000000000000" pitchFamily="2" charset="2"/>
              <a:buChar char="ü"/>
            </a:pPr>
            <a:endParaRPr lang="ru-RU" sz="1400" dirty="0">
              <a:latin typeface="Trebuchet MS" panose="020B0603020202020204" pitchFamily="34" charset="0"/>
            </a:endParaRPr>
          </a:p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latin typeface="Trebuchet MS" panose="020B0603020202020204" pitchFamily="34" charset="0"/>
              </a:rPr>
              <a:t>Оплачиваемое обучение </a:t>
            </a:r>
          </a:p>
          <a:p>
            <a:pPr marL="285705" indent="-285705">
              <a:buFont typeface="Wingdings" panose="05000000000000000000" pitchFamily="2" charset="2"/>
              <a:buChar char="ü"/>
            </a:pPr>
            <a:endParaRPr lang="ru-RU" sz="1400" dirty="0">
              <a:latin typeface="Trebuchet MS" panose="020B0603020202020204" pitchFamily="34" charset="0"/>
            </a:endParaRPr>
          </a:p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latin typeface="Trebuchet MS" panose="020B0603020202020204" pitchFamily="34" charset="0"/>
              </a:rPr>
              <a:t>Конструктивная и открытая рабочая атмосфера.</a:t>
            </a:r>
          </a:p>
          <a:p>
            <a:pPr marL="285705" indent="-285705">
              <a:buFont typeface="Wingdings" panose="05000000000000000000" pitchFamily="2" charset="2"/>
              <a:buChar char="ü"/>
            </a:pPr>
            <a:endParaRPr lang="ru-RU" sz="1400" dirty="0">
              <a:latin typeface="Trebuchet MS" panose="020B0603020202020204" pitchFamily="34" charset="0"/>
            </a:endParaRPr>
          </a:p>
          <a:p>
            <a:pPr marL="285705" indent="-285705">
              <a:buFont typeface="Wingdings" panose="05000000000000000000" pitchFamily="2" charset="2"/>
              <a:buChar char="ü"/>
            </a:pPr>
            <a:r>
              <a:rPr lang="ru-RU" sz="1400" dirty="0">
                <a:latin typeface="Trebuchet MS" panose="020B0603020202020204" pitchFamily="34" charset="0"/>
              </a:rPr>
              <a:t>График работы 5/2 с 09:00 до 18:00.</a:t>
            </a:r>
          </a:p>
        </p:txBody>
      </p:sp>
    </p:spTree>
    <p:extLst>
      <p:ext uri="{BB962C8B-B14F-4D97-AF65-F5344CB8AC3E}">
        <p14:creationId xmlns:p14="http://schemas.microsoft.com/office/powerpoint/2010/main" val="244472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161</Words>
  <Application>Microsoft Office PowerPoint</Application>
  <PresentationFormat>B4 (ISO) (250x353 мм)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Компания «SCM Hasky»  Приглашает кандидатов на должность  Менеджер по логистике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Ксения_</dc:creator>
  <cp:lastModifiedBy>Ксения_</cp:lastModifiedBy>
  <cp:revision>3</cp:revision>
  <dcterms:created xsi:type="dcterms:W3CDTF">2022-06-08T10:21:56Z</dcterms:created>
  <dcterms:modified xsi:type="dcterms:W3CDTF">2022-06-08T13:05:28Z</dcterms:modified>
</cp:coreProperties>
</file>